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9" r:id="rId1"/>
  </p:sldMasterIdLst>
  <p:notesMasterIdLst>
    <p:notesMasterId r:id="rId26"/>
  </p:notesMasterIdLst>
  <p:handoutMasterIdLst>
    <p:handoutMasterId r:id="rId27"/>
  </p:handoutMasterIdLst>
  <p:sldIdLst>
    <p:sldId id="688" r:id="rId2"/>
    <p:sldId id="693" r:id="rId3"/>
    <p:sldId id="503" r:id="rId4"/>
    <p:sldId id="559" r:id="rId5"/>
    <p:sldId id="683" r:id="rId6"/>
    <p:sldId id="684" r:id="rId7"/>
    <p:sldId id="699" r:id="rId8"/>
    <p:sldId id="729" r:id="rId9"/>
    <p:sldId id="661" r:id="rId10"/>
    <p:sldId id="658" r:id="rId11"/>
    <p:sldId id="666" r:id="rId12"/>
    <p:sldId id="674" r:id="rId13"/>
    <p:sldId id="662" r:id="rId14"/>
    <p:sldId id="663" r:id="rId15"/>
    <p:sldId id="336" r:id="rId16"/>
    <p:sldId id="337" r:id="rId17"/>
    <p:sldId id="689" r:id="rId18"/>
    <p:sldId id="690" r:id="rId19"/>
    <p:sldId id="685" r:id="rId20"/>
    <p:sldId id="686" r:id="rId21"/>
    <p:sldId id="687" r:id="rId22"/>
    <p:sldId id="730" r:id="rId23"/>
    <p:sldId id="731" r:id="rId24"/>
    <p:sldId id="692" r:id="rId25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53"/>
    <a:srgbClr val="6DB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052DA-8083-4EE3-9C17-CFEAAA14316C}" v="7" dt="2022-09-19T17:34:20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740" autoAdjust="0"/>
    <p:restoredTop sz="93132" autoAdjust="0"/>
  </p:normalViewPr>
  <p:slideViewPr>
    <p:cSldViewPr>
      <p:cViewPr varScale="1">
        <p:scale>
          <a:sx n="80" d="100"/>
          <a:sy n="80" d="100"/>
        </p:scale>
        <p:origin x="94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426DCC2-8FFA-4C40-812F-49CE0222AB4D}" type="datetimeFigureOut">
              <a:rPr lang="zh-TW" altLang="en-US"/>
              <a:pPr>
                <a:defRPr/>
              </a:pPr>
              <a:t>2022/10/3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4E5BB57-9516-4963-901D-DAE9B0E522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BCED1CB-C13F-4C61-93B2-B76297C72166}" type="datetimeFigureOut">
              <a:rPr lang="zh-TW" altLang="en-US"/>
              <a:pPr>
                <a:defRPr/>
              </a:pPr>
              <a:t>2022/10/3</a:t>
            </a:fld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C668C3C-2A65-4E56-9289-E15E34E452C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37E044-B678-425C-A141-19B43677501D}" type="datetime1">
              <a:rPr lang="zh-TW" altLang="en-US" smtClean="0"/>
              <a:t>2022/10/3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8020E-2586-4836-BC6E-B3A300CB700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B7F7C-AEF8-4127-A23F-881C13951B78}" type="datetime1">
              <a:rPr lang="zh-TW" altLang="en-US" smtClean="0"/>
              <a:t>2022/10/3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DD5F0-5606-4761-A4B8-6209447DEAA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79E0C-B748-4361-A5C3-F8BC9D69335C}" type="datetime1">
              <a:rPr lang="zh-TW" altLang="en-US" smtClean="0"/>
              <a:t>2022/10/3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088B5-D226-4E13-80EA-4CB411ED586B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5423C3-149E-42CA-AEAC-0A803C02DD0A}" type="datetime1">
              <a:rPr lang="zh-TW" altLang="en-US" smtClean="0"/>
              <a:t>2022/10/3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8445E-1ED1-4F94-AB25-C88FDFDB4FD1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AE1650-B4EB-4802-BEBE-B0E8B890EAD8}" type="datetime1">
              <a:rPr lang="zh-TW" altLang="en-US" smtClean="0"/>
              <a:t>2022/10/3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52F04-83EC-4C40-889E-87F9F012999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DD905A-4C53-4497-9E63-FC76890F8058}" type="datetime1">
              <a:rPr lang="zh-TW" altLang="en-US" smtClean="0"/>
              <a:t>2022/10/3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A7E4B-82B5-49A0-A0D1-222248B2ABFB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9DC8C-A037-4958-92B7-6C2EA6365862}" type="datetime1">
              <a:rPr lang="zh-TW" altLang="en-US" smtClean="0"/>
              <a:t>2022/10/3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B07EC-C216-49F7-A54E-0059A98E28EB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643A3-ED91-4463-BB93-853A0BBDC63D}" type="datetime1">
              <a:rPr lang="zh-TW" altLang="en-US" smtClean="0"/>
              <a:t>2022/10/3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FEC41-A786-4CF1-AA62-24203E2339D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5528EC-8CCD-493E-9B30-AB6E76B5C53C}" type="datetime1">
              <a:rPr lang="zh-TW" altLang="en-US" smtClean="0"/>
              <a:t>2022/10/3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A4E8B-2A7E-4E59-B037-E3EA191C111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7E683E-7033-40B4-B1FE-95C57350F166}" type="datetime1">
              <a:rPr lang="zh-TW" altLang="en-US" smtClean="0"/>
              <a:t>2022/10/3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A6555-BC58-40EA-8EA0-91CD841B58D7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E3FD4-F68A-4AD1-92BD-6A118E5265B9}" type="datetime1">
              <a:rPr lang="zh-TW" altLang="en-US" smtClean="0"/>
              <a:t>2022/10/3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11809-F433-4592-9E96-A55DA30AF42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19FD2-F9AA-4FCB-85E3-65E730067628}" type="datetime1">
              <a:rPr lang="zh-TW" altLang="en-US" smtClean="0"/>
              <a:t>2022/10/3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®Copyright reserved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95C5C6-573E-4EEA-9EA9-DEC039190ABD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2852"/>
            <a:ext cx="8858312" cy="2643206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如何提升子女的上進心</a:t>
            </a:r>
            <a:br>
              <a:rPr lang="en-US" altLang="zh-TW" sz="48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及面對逆境的能力</a:t>
            </a:r>
            <a:br>
              <a:rPr lang="en-US" altLang="zh-TW" sz="4800" b="1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家長講義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3000372"/>
            <a:ext cx="8186766" cy="341154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講者</a:t>
            </a:r>
            <a:endParaRPr lang="en-GB" altLang="zh-TW" sz="5400" b="1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麥何小娟</a:t>
            </a:r>
            <a:endParaRPr lang="en-GB" altLang="zh-TW" sz="5400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8C25461-98B2-9E1C-5CEA-702CA87BB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t="18138" r="22822" b="26691"/>
          <a:stretch/>
        </p:blipFill>
        <p:spPr>
          <a:xfrm>
            <a:off x="5436096" y="2786058"/>
            <a:ext cx="2880320" cy="345638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3E6E4-3262-0632-AF42-B46F922F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®Copyright reserved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30723" name="圖片版面配置區 6" descr="Index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432" t="75761" r="64571" b="10725"/>
          <a:stretch>
            <a:fillRect/>
          </a:stretch>
        </p:blipFill>
        <p:spPr>
          <a:xfrm>
            <a:off x="1857375" y="285750"/>
            <a:ext cx="5286375" cy="2286000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defRPr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適應社會環境能力</a:t>
            </a:r>
            <a:endParaRPr lang="zh-TW" altLang="en-US" sz="4800" dirty="0"/>
          </a:p>
        </p:txBody>
      </p:sp>
      <p:pic>
        <p:nvPicPr>
          <p:cNvPr id="30725" name="圖片 8" descr="Index.jpg"/>
          <p:cNvPicPr>
            <a:picLocks noChangeAspect="1"/>
          </p:cNvPicPr>
          <p:nvPr/>
        </p:nvPicPr>
        <p:blipFill>
          <a:blip r:embed="rId2" cstate="print"/>
          <a:srcRect l="60156" t="22092" r="20573" b="63959"/>
          <a:stretch>
            <a:fillRect/>
          </a:stretch>
        </p:blipFill>
        <p:spPr bwMode="auto">
          <a:xfrm>
            <a:off x="1857375" y="2571750"/>
            <a:ext cx="5286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F70DD5-EFB7-4501-98EE-203190AE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39825"/>
          </a:xfrm>
        </p:spPr>
        <p:txBody>
          <a:bodyPr/>
          <a:lstStyle/>
          <a:p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面對逆境 </a:t>
            </a: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不怕失敗 </a:t>
            </a: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(I)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928670"/>
            <a:ext cx="8515352" cy="5715040"/>
          </a:xfrm>
        </p:spPr>
        <p:txBody>
          <a:bodyPr/>
          <a:lstStyle/>
          <a:p>
            <a:r>
              <a:rPr lang="zh-TW" altLang="en-US" sz="4400" dirty="0">
                <a:effectLst/>
                <a:latin typeface="標楷體" pitchFamily="65" charset="-120"/>
                <a:ea typeface="標楷體" pitchFamily="65" charset="-120"/>
              </a:rPr>
              <a:t>父母要給子女「</a:t>
            </a:r>
            <a:r>
              <a:rPr lang="en-US" altLang="zh-TW" sz="4400" dirty="0">
                <a:effectLst/>
                <a:latin typeface="標楷體" pitchFamily="65" charset="-120"/>
                <a:ea typeface="標楷體" pitchFamily="65" charset="-120"/>
              </a:rPr>
              <a:t>____</a:t>
            </a:r>
            <a:r>
              <a:rPr lang="zh-TW" altLang="en-US" sz="4400" dirty="0">
                <a:effectLst/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4400" dirty="0">
                <a:effectLst/>
                <a:latin typeface="標楷體" pitchFamily="65" charset="-120"/>
                <a:ea typeface="標楷體" pitchFamily="65" charset="-120"/>
              </a:rPr>
              <a:t>(______)</a:t>
            </a:r>
          </a:p>
          <a:p>
            <a:r>
              <a:rPr lang="zh-TW" altLang="en-US" sz="4400" dirty="0">
                <a:effectLst/>
                <a:latin typeface="標楷體" pitchFamily="65" charset="-120"/>
                <a:ea typeface="標楷體" pitchFamily="65" charset="-120"/>
              </a:rPr>
              <a:t>踏出</a:t>
            </a:r>
            <a:r>
              <a:rPr lang="en-US" altLang="zh-TW" sz="4400" dirty="0">
                <a:effectLst/>
                <a:latin typeface="標楷體" pitchFamily="65" charset="-120"/>
                <a:ea typeface="標楷體" pitchFamily="65" charset="-120"/>
              </a:rPr>
              <a:t>_______</a:t>
            </a:r>
          </a:p>
          <a:p>
            <a:r>
              <a:rPr lang="en-US" altLang="zh-TW" sz="4400" dirty="0">
                <a:effectLst/>
                <a:latin typeface="標楷體" pitchFamily="65" charset="-120"/>
                <a:ea typeface="標楷體" pitchFamily="65" charset="-120"/>
              </a:rPr>
              <a:t>_________(</a:t>
            </a:r>
            <a:r>
              <a:rPr lang="zh-TW" altLang="en-US" sz="4400" dirty="0">
                <a:effectLst/>
                <a:latin typeface="標楷體" pitchFamily="65" charset="-120"/>
                <a:ea typeface="標楷體" pitchFamily="65" charset="-120"/>
              </a:rPr>
              <a:t>例如</a:t>
            </a:r>
            <a:r>
              <a:rPr lang="en-US" altLang="zh-TW" sz="4400" dirty="0">
                <a:effectLst/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400" dirty="0">
                <a:effectLst/>
                <a:latin typeface="標楷體" pitchFamily="65" charset="-120"/>
                <a:ea typeface="標楷體" pitchFamily="65" charset="-120"/>
              </a:rPr>
              <a:t>公共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交通工具，運動操練</a:t>
            </a:r>
            <a:r>
              <a:rPr lang="en-US" altLang="zh-TW" sz="4400" dirty="0">
                <a:effectLst/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dirty="0">
              <a:effectLst/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4400" dirty="0">
                <a:effectLst/>
                <a:latin typeface="標楷體" pitchFamily="65" charset="-120"/>
                <a:ea typeface="標楷體" pitchFamily="65" charset="-120"/>
              </a:rPr>
              <a:t>長大的過程：不斷的適量</a:t>
            </a:r>
            <a:r>
              <a:rPr lang="en-US" altLang="zh-TW" sz="4400" dirty="0">
                <a:effectLst/>
                <a:latin typeface="標楷體" pitchFamily="65" charset="-120"/>
                <a:ea typeface="標楷體" pitchFamily="65" charset="-120"/>
              </a:rPr>
              <a:t>_____</a:t>
            </a:r>
          </a:p>
          <a:p>
            <a:pPr eaLnBrk="1" hangingPunct="1">
              <a:buNone/>
            </a:pPr>
            <a:r>
              <a:rPr lang="en-US" altLang="zh-TW" sz="4400" dirty="0">
                <a:effectLst/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4400" dirty="0" err="1">
                <a:effectLst/>
                <a:latin typeface="標楷體" pitchFamily="65" charset="-120"/>
                <a:ea typeface="標楷體" pitchFamily="65" charset="-120"/>
              </a:rPr>
              <a:t>eg</a:t>
            </a:r>
            <a:r>
              <a:rPr lang="en-US" altLang="zh-TW" sz="4400" dirty="0">
                <a:effectLst/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sz="4400" dirty="0">
                <a:effectLst/>
                <a:latin typeface="標楷體" pitchFamily="65" charset="-120"/>
                <a:ea typeface="標楷體" pitchFamily="65" charset="-120"/>
              </a:rPr>
              <a:t>課外活動</a:t>
            </a:r>
            <a:endParaRPr lang="en-US" altLang="zh-TW" sz="4400" dirty="0">
              <a:effectLst/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DF177-B783-5F2C-F019-E400B76A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面對逆境 </a:t>
            </a:r>
            <a:r>
              <a:rPr lang="en-US" altLang="zh-TW" sz="4400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不怕失敗 </a:t>
            </a:r>
            <a:r>
              <a:rPr lang="en-US" altLang="zh-TW" sz="4400" b="1" dirty="0">
                <a:latin typeface="標楷體" pitchFamily="65" charset="-120"/>
                <a:ea typeface="標楷體" pitchFamily="65" charset="-120"/>
              </a:rPr>
              <a:t>(II)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著重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____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而非破壞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4000" dirty="0" err="1">
                <a:latin typeface="標楷體" pitchFamily="65" charset="-120"/>
                <a:ea typeface="標楷體" pitchFamily="65" charset="-120"/>
              </a:rPr>
              <a:t>eg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建議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;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家務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凡事抱正面態度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抗拒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_______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感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對人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對事</a:t>
            </a:r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e.g.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拾荒者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,HK)</a:t>
            </a:r>
          </a:p>
          <a:p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______(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逆境是暫時的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;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鼓勵從失敗更正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下次有成功機會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為何身教比「說教」重要 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zh-TW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832EA-01F3-C6EB-78BE-74BA4A86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 dirty="0"/>
          </a:p>
        </p:txBody>
      </p:sp>
      <p:pic>
        <p:nvPicPr>
          <p:cNvPr id="32771" name="圖片版面配置區 6" descr="Index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8865" t="48611" r="27135" b="39236"/>
          <a:stretch>
            <a:fillRect/>
          </a:stretch>
        </p:blipFill>
        <p:spPr>
          <a:xfrm>
            <a:off x="1357313" y="428625"/>
            <a:ext cx="6613525" cy="3857625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1792288" y="4786313"/>
            <a:ext cx="5486400" cy="1385887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zh-HK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適應社會環境能力</a:t>
            </a:r>
            <a:br>
              <a:rPr lang="en-GB" altLang="zh-HK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HK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良好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認知</a:t>
            </a:r>
            <a:r>
              <a:rPr lang="zh-HK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endParaRPr lang="zh-TW" alt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EBC4F9-64F4-943F-6B8C-CF1D6E46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33795" name="圖片版面配置區 6" descr="Index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8762" t="59761" r="26073" b="24614"/>
          <a:stretch>
            <a:fillRect/>
          </a:stretch>
        </p:blipFill>
        <p:spPr>
          <a:xfrm>
            <a:off x="1714500" y="598488"/>
            <a:ext cx="5532438" cy="3830637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1792288" y="4929188"/>
            <a:ext cx="5486400" cy="1243012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適應社會環境能力</a:t>
            </a:r>
            <a:br>
              <a:rPr lang="en-GB" altLang="zh-HK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良好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認知</a:t>
            </a: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endParaRPr lang="zh-TW" altLang="en-US" sz="4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D64BB5-1D27-28B6-D04D-759486C0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FD8485-A7FA-45EF-BE2B-BFD4266F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HK" altLang="en-US" dirty="0"/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CB9AC12D-2C37-49E7-80F4-C4597CAF05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16328" r="13994" b="7060"/>
          <a:stretch>
            <a:fillRect/>
          </a:stretch>
        </p:blipFill>
        <p:spPr>
          <a:xfrm>
            <a:off x="468313" y="476250"/>
            <a:ext cx="8555037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12521-9C9D-22A5-84DB-A1EA7C42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  <p:extLst>
      <p:ext uri="{BB962C8B-B14F-4D97-AF65-F5344CB8AC3E}">
        <p14:creationId xmlns:p14="http://schemas.microsoft.com/office/powerpoint/2010/main" val="4095626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748C4F-19C9-4B14-BBE3-212C4584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HK" dirty="0"/>
              <a:t>Still can't believe I did it</a:t>
            </a:r>
            <a:br>
              <a:rPr lang="en-US" altLang="zh-HK" dirty="0"/>
            </a:br>
            <a:endParaRPr lang="zh-HK" altLang="en-US" dirty="0"/>
          </a:p>
        </p:txBody>
      </p:sp>
      <p:sp>
        <p:nvSpPr>
          <p:cNvPr id="11267" name="內容版面配置區 2">
            <a:extLst>
              <a:ext uri="{FF2B5EF4-FFF2-40B4-BE49-F238E27FC236}">
                <a16:creationId xmlns:a16="http://schemas.microsoft.com/office/drawing/2014/main" id="{25A6CCF2-7391-414B-8FAF-D97106CF9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9"/>
            <a:ext cx="8496944" cy="5375622"/>
          </a:xfrm>
        </p:spPr>
        <p:txBody>
          <a:bodyPr>
            <a:noAutofit/>
          </a:bodyPr>
          <a:lstStyle/>
          <a:p>
            <a:pPr marL="68263" indent="0">
              <a:buFont typeface="Wingdings" panose="05000000000000000000" pitchFamily="2" charset="2"/>
              <a:buNone/>
            </a:pPr>
            <a:r>
              <a:rPr lang="en-US" altLang="zh-HK" sz="3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2007(F.3)</a:t>
            </a:r>
            <a:r>
              <a:rPr lang="zh-HK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年與家人歐遊，首次踏足劍橋</a:t>
            </a:r>
            <a:br>
              <a:rPr lang="zh-HK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HK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學院的氣派與莊嚴，康河的閒情與浪漫，醞釀著濃厚的書卷氣息</a:t>
            </a:r>
            <a:br>
              <a:rPr lang="zh-HK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HK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我跟媽媽說，我要到這裡念書</a:t>
            </a:r>
            <a:r>
              <a:rPr lang="en-US" altLang="zh-HK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...</a:t>
            </a:r>
            <a:br>
              <a:rPr lang="en-US" altLang="zh-HK" sz="3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HK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也許，這就是</a:t>
            </a:r>
            <a:r>
              <a:rPr lang="en-US" altLang="zh-HK" sz="3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love at first sight</a:t>
            </a:r>
            <a:br>
              <a:rPr lang="en-US" altLang="zh-HK" sz="3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HK" sz="3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2014</a:t>
            </a:r>
            <a:r>
              <a:rPr lang="zh-HK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年，在家人的見證下，我領受劍橋學士學位，拿著證書步出</a:t>
            </a:r>
            <a:r>
              <a:rPr lang="en-US" altLang="zh-HK" sz="3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Senate House</a:t>
            </a:r>
            <a:br>
              <a:rPr lang="en-US" altLang="zh-HK" sz="3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HK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當年天真的妄想，今天竟然成真了</a:t>
            </a:r>
            <a:r>
              <a:rPr lang="en-US" altLang="zh-HK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br>
              <a:rPr lang="zh-HK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HK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不否認多年付出的血汗，但也不忘恩典的眷顧；更感激家人無條件支持我熱血的追夢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19C8F-C752-3D34-EAD1-7E8D0703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33102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38138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上進心元素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28596" y="1844824"/>
            <a:ext cx="8258204" cy="4281339"/>
          </a:xfrm>
        </p:spPr>
        <p:txBody>
          <a:bodyPr>
            <a:normAutofit lnSpcReduction="10000"/>
          </a:bodyPr>
          <a:lstStyle/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動機 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  <a:sym typeface="Wingdings" pitchFamily="2" charset="2"/>
              </a:rPr>
              <a:t>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  <a:sym typeface="Wingdings" pitchFamily="2" charset="2"/>
              </a:rPr>
              <a:t>想法 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  <a:sym typeface="Wingdings" pitchFamily="2" charset="2"/>
              </a:rPr>
              <a:t>_____</a:t>
            </a:r>
          </a:p>
          <a:p>
            <a:endParaRPr lang="en-US" altLang="zh-TW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堅持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_____</a:t>
            </a:r>
          </a:p>
          <a:p>
            <a:endParaRPr lang="en-US" altLang="zh-TW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________</a:t>
            </a:r>
          </a:p>
          <a:p>
            <a:pPr>
              <a:buNone/>
            </a:pPr>
            <a:endParaRPr lang="en-US" altLang="zh-TW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B2DE82-BDE8-10F4-244E-164194B6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上進心</a:t>
            </a:r>
            <a:r>
              <a:rPr lang="en-US" altLang="zh-TW" sz="5400" b="1" dirty="0">
                <a:latin typeface="DFKai-SB" panose="03000509000000000000" pitchFamily="65" charset="-120"/>
                <a:ea typeface="DFKai-SB" panose="03000509000000000000" pitchFamily="65" charset="-120"/>
              </a:rPr>
              <a:t>---</a:t>
            </a:r>
            <a:r>
              <a:rPr lang="zh-TW" altLang="en-US" sz="5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培育方式</a:t>
            </a:r>
            <a:endParaRPr lang="en-US" altLang="zh-TW" sz="5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正向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______</a:t>
            </a: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領悟「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______________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endPara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______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能力</a:t>
            </a:r>
            <a:endPara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視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_____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為機會</a:t>
            </a:r>
            <a:endPara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不可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________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累積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_____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感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>
              <a:buNone/>
            </a:pP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  <a:sym typeface="Wingdings" pitchFamily="2" charset="2"/>
              </a:rPr>
              <a:t>    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  <a:sym typeface="Wingdings" pitchFamily="2" charset="2"/>
              </a:rPr>
              <a:t>上進心</a:t>
            </a:r>
            <a:endParaRPr lang="zh-TW" alt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E7D85-8966-A801-C1FD-37B967FC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11" y="218492"/>
            <a:ext cx="4752528" cy="41044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我的女兒麥明詩</a:t>
            </a:r>
            <a:br>
              <a:rPr lang="en-HK" altLang="zh-TW" sz="4800" dirty="0">
                <a:latin typeface="標楷體" pitchFamily="65" charset="-120"/>
                <a:ea typeface="標楷體" pitchFamily="65" charset="-120"/>
              </a:rPr>
            </a:br>
            <a:br>
              <a:rPr lang="en-GB" altLang="zh-TW" sz="48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一張白紙到</a:t>
            </a:r>
            <a:br>
              <a:rPr lang="en-HK" altLang="zh-TW" sz="48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十優的培育經歷</a:t>
            </a:r>
            <a:br>
              <a:rPr lang="en-GB" altLang="zh-TW" sz="4400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pic>
        <p:nvPicPr>
          <p:cNvPr id="36867" name="內容版面配置區 3" descr="louisa book_final front cover160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18492"/>
            <a:ext cx="3388631" cy="453650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81A0F-5FB1-8D6E-3286-278B7F24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  <p:pic>
        <p:nvPicPr>
          <p:cNvPr id="4" name="內容版面配置區 3" descr="louisa book_final front cover160706.jpg">
            <a:extLst>
              <a:ext uri="{FF2B5EF4-FFF2-40B4-BE49-F238E27FC236}">
                <a16:creationId xmlns:a16="http://schemas.microsoft.com/office/drawing/2014/main" id="{7C81690B-6696-40B4-C52B-620BBC2D46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563" t="28537" r="24986" b="58681"/>
          <a:stretch/>
        </p:blipFill>
        <p:spPr>
          <a:xfrm>
            <a:off x="251520" y="4545120"/>
            <a:ext cx="8496944" cy="20598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5400" b="1" dirty="0">
                <a:latin typeface="DFKai-SB" panose="03000509000000000000" pitchFamily="65" charset="-120"/>
                <a:ea typeface="DFKai-SB" panose="03000509000000000000" pitchFamily="65" charset="-120"/>
              </a:rPr>
              <a:t>講者簡介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969" y="1582615"/>
            <a:ext cx="7029451" cy="4563208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TW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教育碩士</a:t>
            </a:r>
            <a:r>
              <a:rPr lang="en-GB" altLang="zh-TW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zh-TW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澳洲墨爾本大學</a:t>
            </a:r>
            <a:r>
              <a:rPr lang="en-GB" altLang="zh-TW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en-US" altLang="zh-TW" sz="35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TW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衛生行政碩士</a:t>
            </a:r>
            <a:r>
              <a:rPr lang="en-GB" altLang="zh-TW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zh-TW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澳洲新南威爾士大學</a:t>
            </a:r>
            <a:r>
              <a:rPr lang="en-GB" altLang="zh-TW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TW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資優教育大學後文憑</a:t>
            </a:r>
            <a:r>
              <a:rPr lang="en-GB" altLang="zh-TW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zh-TW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澳洲蒙納許大學</a:t>
            </a:r>
            <a:r>
              <a:rPr lang="en-GB" altLang="zh-TW" sz="3500" b="1" dirty="0"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endParaRPr lang="en-US" altLang="zh-TW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TW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香港註冊職業治療師</a:t>
            </a:r>
            <a:r>
              <a:rPr lang="en-GB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TW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澳洲註冊職業治療師</a:t>
            </a:r>
            <a:r>
              <a:rPr lang="en-GB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TW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美國註冊職業治療師</a:t>
            </a:r>
            <a:r>
              <a:rPr lang="en-GB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兒科</a:t>
            </a:r>
            <a:r>
              <a:rPr lang="en-GB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世界</a:t>
            </a:r>
            <a:r>
              <a:rPr lang="zh-TW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職業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治療</a:t>
            </a:r>
            <a:r>
              <a:rPr lang="zh-TW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師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聯盟會員</a:t>
            </a:r>
            <a:endParaRPr lang="en-GB" altLang="zh-TW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en-GB" altLang="zh-TW" sz="27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zh-TW" altLang="en-US" sz="27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0D55D-E929-2F33-206B-4C259F71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44" y="0"/>
            <a:ext cx="8675688" cy="7857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怎樣培養刻苦耐勞的能力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588963" y="928670"/>
            <a:ext cx="8555037" cy="574069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快樂青少年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一帆風順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一無掛慮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? ‘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好媽媽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好爸爸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’?</a:t>
            </a:r>
          </a:p>
          <a:p>
            <a:pPr eaLnBrk="1" hangingPunct="1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不可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‛_________________________’</a:t>
            </a:r>
            <a:endParaRPr lang="en-US" altLang="zh-TW" sz="37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7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4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Wingdings" pitchFamily="2" charset="2"/>
              </a:rPr>
              <a:t>e.g.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手提電話、奢侈品、零用錢</a:t>
            </a:r>
            <a:endParaRPr lang="en-US" altLang="zh-TW" sz="4400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marL="0" indent="0"/>
            <a:r>
              <a:rPr lang="zh-TW" altLang="en-US" sz="44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物質豐裕 </a:t>
            </a:r>
            <a:r>
              <a:rPr lang="en-US" altLang="zh-TW" sz="4400" dirty="0" err="1">
                <a:latin typeface="標楷體" pitchFamily="65" charset="-120"/>
                <a:ea typeface="標楷體" pitchFamily="65" charset="-120"/>
                <a:sym typeface="Wingdings" pitchFamily="2" charset="2"/>
              </a:rPr>
              <a:t>vs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缺乏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(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影響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_____) </a:t>
            </a:r>
          </a:p>
          <a:p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________ 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經驗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例如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外展訓練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軍訓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4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____</a:t>
            </a:r>
            <a:r>
              <a:rPr lang="zh-TW" altLang="en-US" sz="4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滿足</a:t>
            </a:r>
            <a:r>
              <a:rPr lang="en-US" altLang="zh-TW" sz="4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(_____gratification) </a:t>
            </a:r>
            <a:r>
              <a:rPr lang="en-US" altLang="zh-TW" sz="4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Wingdings" pitchFamily="2" charset="2"/>
              </a:rPr>
              <a:t>e.g.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新校服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長大的過程：不斷的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__________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  e.g. 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課外活動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,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sz="4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6C39C-E79E-FF29-9081-70B66C84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928670"/>
          </a:xfrm>
        </p:spPr>
        <p:txBody>
          <a:bodyPr/>
          <a:lstStyle/>
          <a:p>
            <a:pPr>
              <a:defRPr/>
            </a:pP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要留意的重點 </a:t>
            </a:r>
            <a:r>
              <a:rPr lang="en-GB" altLang="zh-TW" sz="5400" b="1" dirty="0">
                <a:latin typeface="標楷體" pitchFamily="65" charset="-120"/>
                <a:ea typeface="標楷體" pitchFamily="65" charset="-120"/>
              </a:rPr>
              <a:t>(I)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666" y="928670"/>
            <a:ext cx="8567738" cy="55721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HK" altLang="zh-TW" sz="44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8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性格培訓</a:t>
            </a:r>
            <a:r>
              <a:rPr lang="en-GB" altLang="zh-TW" sz="44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書</a:t>
            </a:r>
            <a:r>
              <a:rPr lang="en-GB" altLang="zh-TW" sz="44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Ch3,5,6</a:t>
            </a:r>
            <a:r>
              <a:rPr lang="zh-TW" altLang="en-US" sz="44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44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44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篇章</a:t>
            </a:r>
            <a:r>
              <a:rPr lang="en-GB" altLang="zh-TW" sz="44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en-GB" altLang="zh-TW" sz="4400" dirty="0">
                <a:latin typeface="標楷體" pitchFamily="65" charset="-120"/>
                <a:ea typeface="標楷體" pitchFamily="65" charset="-120"/>
              </a:rPr>
              <a:t> </a:t>
            </a:r>
            <a:endParaRPr lang="en-GB" altLang="zh-TW" sz="48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HK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HK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適應社會環境能力</a:t>
            </a:r>
            <a:r>
              <a:rPr lang="en-GB" altLang="zh-TW" sz="3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social adaptive ability </a:t>
            </a:r>
            <a:endParaRPr lang="en-GB" altLang="zh-TW" sz="4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HK" altLang="zh-TW" sz="4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面對逆境 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不怕失敗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  <a:p>
            <a:pPr marL="914400" lvl="2" indent="-914400">
              <a:buNone/>
              <a:defRPr/>
            </a:pPr>
            <a:r>
              <a:rPr lang="en-US" altLang="zh-TW" sz="4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Wingdings" pitchFamily="2" charset="2"/>
              </a:rPr>
              <a:t>3.</a:t>
            </a:r>
            <a:r>
              <a:rPr lang="zh-TW" altLang="en-US" sz="4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Wingdings" pitchFamily="2" charset="2"/>
              </a:rPr>
              <a:t>上進心</a:t>
            </a:r>
            <a:endParaRPr lang="en-US" altLang="zh-TW" sz="4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914400" lvl="2" indent="-914400">
              <a:buNone/>
              <a:defRPr/>
            </a:pPr>
            <a:r>
              <a:rPr lang="en-US" altLang="zh-TW" sz="4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4. 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怎樣培養刻苦耐勞的能力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  <a:p>
            <a:pPr marL="914400" lvl="2" indent="-914400">
              <a:buNone/>
              <a:defRPr/>
            </a:pPr>
            <a:endParaRPr lang="en-US" altLang="zh-TW" sz="4400" dirty="0">
              <a:latin typeface="標楷體" pitchFamily="65" charset="-120"/>
              <a:ea typeface="標楷體" pitchFamily="65" charset="-120"/>
            </a:endParaRPr>
          </a:p>
          <a:p>
            <a:pPr marL="914400" lvl="2" indent="-914400">
              <a:buNone/>
              <a:defRPr/>
            </a:pPr>
            <a:endParaRPr lang="en-US" altLang="zh-TW" sz="4200" dirty="0">
              <a:latin typeface="標楷體" pitchFamily="65" charset="-120"/>
              <a:ea typeface="標楷體" pitchFamily="65" charset="-120"/>
            </a:endParaRPr>
          </a:p>
          <a:p>
            <a:pPr marL="914400" lvl="2" indent="-914400">
              <a:buNone/>
              <a:defRPr/>
            </a:pPr>
            <a:endParaRPr lang="en-US" altLang="zh-TW" sz="4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914400" lvl="2" indent="-914400">
              <a:buNone/>
              <a:defRPr/>
            </a:pPr>
            <a:endParaRPr lang="en-GB" altLang="zh-TW" sz="4400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GB" altLang="zh-TW" sz="4400" dirty="0">
              <a:latin typeface="Calibri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GB" altLang="zh-TW" dirty="0">
              <a:latin typeface="Calibri"/>
            </a:endParaRPr>
          </a:p>
          <a:p>
            <a:pPr>
              <a:defRPr/>
            </a:pPr>
            <a:endParaRPr lang="zh-TW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7B374-2F8C-5F6C-6525-49788B626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6ECF-EEE8-6DA7-61DC-4A093988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新書內容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540F-FF9F-9081-631C-753CDAA31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第一章　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孩子的健康成長與發展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第二章　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孩子的性格發展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　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孩子的學習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　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孩子的管教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　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孩子的情商發展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第六章　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家庭關係與孩子的成長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第七章　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我們的移民故事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600"/>
              </a:lnSpc>
            </a:pP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1F5AE-00AF-7AA9-67E5-A6893721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  <p:pic>
        <p:nvPicPr>
          <p:cNvPr id="5" name="圖片 3">
            <a:extLst>
              <a:ext uri="{FF2B5EF4-FFF2-40B4-BE49-F238E27FC236}">
                <a16:creationId xmlns:a16="http://schemas.microsoft.com/office/drawing/2014/main" id="{2AB643B3-5DEB-998C-F57C-3F2DEDF3A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78" y="1912705"/>
            <a:ext cx="3883671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41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43256-150F-DF44-E433-86EB31CF0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坐不定是否過度活躍？</a:t>
            </a:r>
            <a:endParaRPr lang="en-HK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不要做個「好爸媽」</a:t>
            </a:r>
            <a:r>
              <a:rPr lang="en-HK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為何子女容易發脾氣？</a:t>
            </a:r>
            <a:endParaRPr lang="en-HK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孩子內向怎麼辦？</a:t>
            </a:r>
            <a:endParaRPr lang="en-HK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興趣班是否太多？</a:t>
            </a:r>
            <a:endParaRPr lang="en-HK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父母哪一個當「醜人」？</a:t>
            </a:r>
            <a:endParaRPr lang="en-HK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兩個孩子比一個好？</a:t>
            </a:r>
            <a:r>
              <a:rPr lang="en-HK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………………</a:t>
            </a:r>
            <a:endParaRPr lang="en-HK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2F05D-C8A1-3323-3F65-65C8C031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86126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2DD1-60C5-4F7E-A9C6-BC1D82FF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6600" dirty="0">
                <a:latin typeface="DFKai-SB" pitchFamily="65" charset="-120"/>
                <a:ea typeface="DFKai-SB" pitchFamily="65" charset="-120"/>
              </a:rPr>
              <a:t>其他講座</a:t>
            </a:r>
            <a:endParaRPr lang="en-HK" sz="6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564CF-3055-4EA3-B07C-1D647DBB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62" y="1417638"/>
            <a:ext cx="8421610" cy="4891682"/>
          </a:xfrm>
        </p:spPr>
        <p:txBody>
          <a:bodyPr>
            <a:normAutofit fontScale="92500" lnSpcReduction="20000"/>
          </a:bodyPr>
          <a:lstStyle/>
          <a:p>
            <a:r>
              <a:rPr lang="zh-HK" altLang="en-US" sz="4400" dirty="0">
                <a:latin typeface="DFKai-SB" pitchFamily="65" charset="-120"/>
                <a:ea typeface="DFKai-SB" pitchFamily="65" charset="-120"/>
              </a:rPr>
              <a:t>如何培育子女愉快健康地成材 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  <a:p>
            <a:r>
              <a:rPr lang="zh-HK" altLang="en-US" sz="4400" dirty="0">
                <a:latin typeface="DFKai-SB" pitchFamily="65" charset="-120"/>
                <a:ea typeface="DFKai-SB" pitchFamily="65" charset="-120"/>
              </a:rPr>
              <a:t>如何提升子女的自信心及自學能力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  <a:p>
            <a:r>
              <a:rPr lang="zh-HK" altLang="en-US" sz="4400" dirty="0">
                <a:latin typeface="DFKai-SB" pitchFamily="65" charset="-120"/>
                <a:ea typeface="DFKai-SB" pitchFamily="65" charset="-120"/>
              </a:rPr>
              <a:t>與子女溝通有法及反叛期的探究</a:t>
            </a:r>
            <a:endParaRPr lang="en-HK" altLang="zh-HK" sz="4400" dirty="0">
              <a:latin typeface="DFKai-SB" pitchFamily="65" charset="-120"/>
              <a:ea typeface="DFKai-SB" pitchFamily="65" charset="-120"/>
            </a:endParaRPr>
          </a:p>
          <a:p>
            <a:r>
              <a:rPr lang="zh-HK" sz="4400" kern="0" dirty="0">
                <a:effectLst/>
                <a:latin typeface="Calibri" panose="020F0502020204030204" pitchFamily="34" charset="0"/>
                <a:ea typeface="DFKai-SB" panose="03000509000000000000" pitchFamily="65" charset="-120"/>
                <a:cs typeface="PMingLiU" panose="02020500000000000000" pitchFamily="18" charset="-120"/>
              </a:rPr>
              <a:t>我的培育秘笈 </a:t>
            </a:r>
            <a:r>
              <a:rPr lang="en-US" sz="4400" kern="0" dirty="0">
                <a:effectLst/>
                <a:latin typeface="DFKai-SB" panose="03000509000000000000" pitchFamily="65" charset="-120"/>
                <a:ea typeface="PMingLiU" panose="02020500000000000000" pitchFamily="18" charset="-120"/>
                <a:cs typeface="PMingLiU" panose="02020500000000000000" pitchFamily="18" charset="-120"/>
              </a:rPr>
              <a:t>-</a:t>
            </a:r>
            <a:r>
              <a:rPr lang="zh-HK" sz="4400" kern="0" dirty="0">
                <a:effectLst/>
                <a:latin typeface="Calibri" panose="020F0502020204030204" pitchFamily="34" charset="0"/>
                <a:ea typeface="DFKai-SB" panose="03000509000000000000" pitchFamily="65" charset="-120"/>
                <a:cs typeface="PMingLiU" panose="02020500000000000000" pitchFamily="18" charset="-120"/>
              </a:rPr>
              <a:t>輕輕鬆鬆 不做虎媽</a:t>
            </a:r>
            <a:endParaRPr lang="en-HK" sz="44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4400" dirty="0">
                <a:latin typeface="DFKai-SB" pitchFamily="65" charset="-120"/>
                <a:ea typeface="DFKai-SB" pitchFamily="65" charset="-120"/>
              </a:rPr>
              <a:t>資優教育</a:t>
            </a:r>
            <a:r>
              <a:rPr lang="en-US" altLang="zh-TW" sz="4400" dirty="0">
                <a:latin typeface="DFKai-SB" pitchFamily="65" charset="-120"/>
                <a:ea typeface="DFKai-SB" pitchFamily="65" charset="-120"/>
              </a:rPr>
              <a:t>-</a:t>
            </a:r>
            <a:r>
              <a:rPr lang="zh-TW" altLang="en-US" sz="4400" dirty="0">
                <a:latin typeface="DFKai-SB" pitchFamily="65" charset="-120"/>
                <a:ea typeface="DFKai-SB" pitchFamily="65" charset="-120"/>
              </a:rPr>
              <a:t>啟發學童的潛能</a:t>
            </a:r>
            <a:endParaRPr lang="en-HK" altLang="zh-TW" sz="4400" dirty="0">
              <a:latin typeface="DFKai-SB" pitchFamily="65" charset="-120"/>
              <a:ea typeface="DFKai-SB" pitchFamily="65" charset="-120"/>
            </a:endParaRPr>
          </a:p>
          <a:p>
            <a:endParaRPr lang="en-HK" altLang="zh-TW" sz="4400" dirty="0">
              <a:latin typeface="DFKai-SB" pitchFamily="65" charset="-120"/>
              <a:ea typeface="DFKai-SB" pitchFamily="65" charset="-120"/>
            </a:endParaRPr>
          </a:p>
          <a:p>
            <a:pPr marL="0" indent="0" algn="ctr">
              <a:buNone/>
            </a:pPr>
            <a:r>
              <a:rPr lang="zh-TW" altLang="en-US" sz="6500" dirty="0">
                <a:latin typeface="標楷體" pitchFamily="65" charset="-120"/>
                <a:ea typeface="標楷體" pitchFamily="65" charset="-120"/>
              </a:rPr>
              <a:t>謝謝</a:t>
            </a:r>
            <a:r>
              <a:rPr lang="en-US" altLang="zh-TW" sz="6500" dirty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HK" altLang="en-US" sz="6500" dirty="0">
                <a:latin typeface="DFKai-SB" pitchFamily="65" charset="-120"/>
                <a:ea typeface="DFKai-SB" pitchFamily="65" charset="-120"/>
              </a:rPr>
              <a:t> </a:t>
            </a:r>
            <a:endParaRPr lang="en-US" sz="6500" dirty="0">
              <a:latin typeface="DFKai-SB" pitchFamily="65" charset="-120"/>
              <a:ea typeface="DFKai-SB" pitchFamily="65" charset="-120"/>
            </a:endParaRPr>
          </a:p>
          <a:p>
            <a:endParaRPr lang="en-HK" sz="4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D82B8-213F-2E22-1F49-2188E764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92895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 idx="4294967295"/>
          </p:nvPr>
        </p:nvSpPr>
        <p:spPr>
          <a:xfrm>
            <a:off x="357158" y="428604"/>
            <a:ext cx="8362950" cy="5457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研究結論</a:t>
            </a:r>
            <a:br>
              <a:rPr lang="en-US" altLang="zh-TW" sz="4400" dirty="0"/>
            </a:br>
            <a:r>
              <a:rPr lang="en-US" altLang="zh-TW" sz="4400" dirty="0"/>
              <a:t>Achievements </a:t>
            </a:r>
            <a:br>
              <a:rPr lang="en-US" altLang="zh-TW" sz="4400" b="1" dirty="0"/>
            </a:br>
            <a:r>
              <a:rPr lang="en-US" altLang="zh-TW" sz="4400" b="1" dirty="0"/>
              <a:t>Paul Johnson and </a:t>
            </a:r>
            <a:r>
              <a:rPr lang="en-US" altLang="zh-TW" sz="4400" b="1" dirty="0" err="1"/>
              <a:t>Yulia</a:t>
            </a:r>
            <a:r>
              <a:rPr lang="en-US" altLang="zh-TW" sz="4400" b="1" dirty="0"/>
              <a:t> </a:t>
            </a:r>
            <a:r>
              <a:rPr lang="en-US" altLang="zh-TW" sz="4400" b="1" dirty="0" err="1"/>
              <a:t>Kossykh</a:t>
            </a:r>
            <a:r>
              <a:rPr lang="en-US" altLang="zh-TW" sz="4400" b="1" dirty="0"/>
              <a:t> 2008</a:t>
            </a:r>
            <a:br>
              <a:rPr lang="en-US" altLang="zh-TW" sz="4400" b="1" dirty="0"/>
            </a:br>
            <a:r>
              <a:rPr lang="en-US" altLang="zh-TW" sz="4400" b="1" dirty="0"/>
              <a:t> </a:t>
            </a:r>
            <a:r>
              <a:rPr lang="en-US" altLang="zh-TW" sz="4400" dirty="0"/>
              <a:t>Equality and Human Rights Commission of Britain 2008</a:t>
            </a:r>
            <a:endParaRPr lang="zh-TW" alt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A6E883-C659-69A0-043D-CDFB2FC4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研究結論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052513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5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54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HK" altLang="en-US" sz="5400" dirty="0">
                <a:latin typeface="標楷體" pitchFamily="65" charset="-120"/>
                <a:ea typeface="標楷體" pitchFamily="65" charset="-120"/>
              </a:rPr>
              <a:t>社交能力發展</a:t>
            </a:r>
            <a:endParaRPr lang="en-US" altLang="zh-HK" sz="54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altLang="zh-HK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  Social development</a:t>
            </a:r>
          </a:p>
          <a:p>
            <a:pPr>
              <a:buNone/>
              <a:defRPr/>
            </a:pPr>
            <a:r>
              <a:rPr lang="en-US" altLang="zh-HK" sz="40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>
              <a:buNone/>
              <a:defRPr/>
            </a:pPr>
            <a:r>
              <a:rPr lang="en-US" altLang="zh-TW" sz="5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800" dirty="0"/>
              <a:t>.</a:t>
            </a:r>
            <a:r>
              <a:rPr lang="zh-HK" altLang="en-US" sz="5400" dirty="0">
                <a:latin typeface="標楷體" pitchFamily="65" charset="-120"/>
                <a:ea typeface="標楷體" pitchFamily="65" charset="-120"/>
              </a:rPr>
              <a:t>良好</a:t>
            </a:r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認知</a:t>
            </a:r>
            <a:r>
              <a:rPr lang="zh-HK" altLang="en-US" sz="5400" dirty="0">
                <a:latin typeface="標楷體" pitchFamily="65" charset="-120"/>
                <a:ea typeface="標楷體" pitchFamily="65" charset="-120"/>
              </a:rPr>
              <a:t>能力</a:t>
            </a:r>
            <a:endParaRPr lang="en-US" altLang="zh-TW" sz="54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40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zh-TW" altLang="en-US" sz="3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8EE66A-4231-180C-D83D-D25B6330F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29699" name="圖片版面配置區 6" descr="Index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264" t="51080" r="71568" b="28085"/>
          <a:stretch>
            <a:fillRect/>
          </a:stretch>
        </p:blipFill>
        <p:spPr>
          <a:xfrm>
            <a:off x="2071688" y="214313"/>
            <a:ext cx="4714875" cy="4352925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1285875" y="4857750"/>
            <a:ext cx="6572250" cy="1314450"/>
          </a:xfrm>
        </p:spPr>
        <p:txBody>
          <a:bodyPr/>
          <a:lstStyle/>
          <a:p>
            <a:pPr algn="ctr">
              <a:defRPr/>
            </a:pPr>
            <a:r>
              <a:rPr lang="zh-HK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良好</a:t>
            </a:r>
            <a:r>
              <a:rPr lang="zh-TW" altLang="en-US" sz="8000" dirty="0">
                <a:latin typeface="標楷體" pitchFamily="65" charset="-120"/>
                <a:ea typeface="標楷體" pitchFamily="65" charset="-120"/>
              </a:rPr>
              <a:t>認知</a:t>
            </a:r>
            <a:r>
              <a:rPr lang="zh-HK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endParaRPr lang="zh-TW" altLang="en-US" sz="8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0863F4-5431-29F4-BA96-B2921899F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31747" name="圖片版面配置區 6" descr="Index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8762" t="37190" r="19072" b="48920"/>
          <a:stretch>
            <a:fillRect/>
          </a:stretch>
        </p:blipFill>
        <p:spPr>
          <a:xfrm>
            <a:off x="785813" y="714375"/>
            <a:ext cx="7804150" cy="3286125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1357290" y="4714884"/>
            <a:ext cx="6662798" cy="150017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HK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良好</a:t>
            </a:r>
            <a:r>
              <a:rPr lang="zh-TW" altLang="en-US" sz="8000" dirty="0">
                <a:latin typeface="標楷體" pitchFamily="65" charset="-120"/>
                <a:ea typeface="標楷體" pitchFamily="65" charset="-120"/>
              </a:rPr>
              <a:t>認知</a:t>
            </a:r>
            <a:r>
              <a:rPr lang="zh-HK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endParaRPr lang="zh-TW" altLang="en-US" sz="8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C4A283-5611-FB06-38DE-59DB12AD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  <p:pic>
        <p:nvPicPr>
          <p:cNvPr id="8" name="圖片 7" descr="Lou doing H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76672"/>
            <a:ext cx="4477844" cy="5920705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584CC32-D448-2A9E-0038-E41135FD2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28083"/>
            <a:ext cx="4953000" cy="62018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A1B7B-A3D0-4468-82D8-A1FBA059B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789" y="188640"/>
            <a:ext cx="4040188" cy="2304255"/>
          </a:xfrm>
        </p:spPr>
        <p:txBody>
          <a:bodyPr>
            <a:normAutofit/>
          </a:bodyPr>
          <a:lstStyle/>
          <a:p>
            <a:r>
              <a:rPr lang="en-US" sz="4400" dirty="0"/>
              <a:t>Facebook</a:t>
            </a:r>
          </a:p>
          <a:p>
            <a:r>
              <a:rPr lang="zh-TW" altLang="en-US" sz="4400" b="1" i="0" dirty="0"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兒童發展顧問</a:t>
            </a:r>
            <a:r>
              <a:rPr lang="en-US" altLang="zh-TW" sz="4400" b="1" i="0" dirty="0"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4400" b="1" i="0" dirty="0"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麥明詩媽媽</a:t>
            </a:r>
            <a:endParaRPr lang="en-HK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A6F890-A5B9-4D33-818C-05FB13B86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8024" y="411956"/>
            <a:ext cx="4041775" cy="1576884"/>
          </a:xfrm>
        </p:spPr>
        <p:txBody>
          <a:bodyPr>
            <a:noAutofit/>
          </a:bodyPr>
          <a:lstStyle/>
          <a:p>
            <a:r>
              <a:rPr lang="en-US" sz="4400" dirty="0"/>
              <a:t>Instagram</a:t>
            </a:r>
          </a:p>
          <a:p>
            <a:r>
              <a:rPr lang="en-US" sz="4400" dirty="0" err="1"/>
              <a:t>makhosiukuen</a:t>
            </a:r>
            <a:endParaRPr lang="en-HK" sz="4400" dirty="0"/>
          </a:p>
        </p:txBody>
      </p:sp>
      <p:pic>
        <p:nvPicPr>
          <p:cNvPr id="9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E3059F2-F38E-47E2-9ABC-58B3D83911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" b="7807"/>
          <a:stretch/>
        </p:blipFill>
        <p:spPr>
          <a:xfrm>
            <a:off x="333351" y="2713050"/>
            <a:ext cx="4040188" cy="3431394"/>
          </a:xfrm>
        </p:spPr>
      </p:pic>
      <p:pic>
        <p:nvPicPr>
          <p:cNvPr id="21" name="Content Placeholder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901289-F8A4-43BA-8208-39B961D74BC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00776"/>
            <a:ext cx="4041775" cy="3699486"/>
          </a:xfr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17CD2CC-530C-4FD1-AFF9-672007D134D2}"/>
              </a:ext>
            </a:extLst>
          </p:cNvPr>
          <p:cNvSpPr/>
          <p:nvPr/>
        </p:nvSpPr>
        <p:spPr>
          <a:xfrm>
            <a:off x="2051720" y="5301208"/>
            <a:ext cx="129614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solidFill>
                <a:srgbClr val="FF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C2CC0-D46C-4C1D-A7FC-FC33E1702D14}"/>
              </a:ext>
            </a:extLst>
          </p:cNvPr>
          <p:cNvSpPr/>
          <p:nvPr/>
        </p:nvSpPr>
        <p:spPr>
          <a:xfrm>
            <a:off x="4677048" y="5301208"/>
            <a:ext cx="1911176" cy="7894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8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29C78B1-8D1C-9DF9-5A23-A11C6ECE4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" b="7807"/>
          <a:stretch/>
        </p:blipFill>
        <p:spPr>
          <a:xfrm>
            <a:off x="315789" y="2713050"/>
            <a:ext cx="4040188" cy="343139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C4D7561-DDB4-E779-A920-1CE3D5B2ACF2}"/>
              </a:ext>
            </a:extLst>
          </p:cNvPr>
          <p:cNvSpPr/>
          <p:nvPr/>
        </p:nvSpPr>
        <p:spPr>
          <a:xfrm>
            <a:off x="1284612" y="5001530"/>
            <a:ext cx="2095275" cy="36004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71730-3841-571A-2D91-DD6F7219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  <p:extLst>
      <p:ext uri="{BB962C8B-B14F-4D97-AF65-F5344CB8AC3E}">
        <p14:creationId xmlns:p14="http://schemas.microsoft.com/office/powerpoint/2010/main" val="401154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研究結論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714348" y="1428736"/>
            <a:ext cx="8429652" cy="415450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5400" dirty="0"/>
              <a:t>1.</a:t>
            </a:r>
            <a:r>
              <a:rPr lang="zh-HK" altLang="en-US" sz="5400" dirty="0">
                <a:latin typeface="標楷體" pitchFamily="65" charset="-120"/>
                <a:ea typeface="標楷體" pitchFamily="65" charset="-120"/>
              </a:rPr>
              <a:t>社交能力發展</a:t>
            </a:r>
            <a:endParaRPr lang="en-US" altLang="zh-HK" sz="54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altLang="zh-HK" sz="54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GB" altLang="zh-HK" sz="5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Social development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HK" sz="40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*________</a:t>
            </a:r>
            <a:r>
              <a:rPr lang="zh-HK" altLang="en-US" sz="40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能力</a:t>
            </a:r>
            <a:endParaRPr lang="en-US" altLang="zh-HK" sz="4000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HK" sz="40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en-GB" altLang="zh-HK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(social adaptive ability)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altLang="zh-HK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anose="05000000000000000000" pitchFamily="2" charset="2"/>
              </a:rPr>
              <a:t>     </a:t>
            </a:r>
            <a:r>
              <a:rPr lang="en-US" altLang="zh-HK" sz="40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 ↑</a:t>
            </a:r>
            <a:r>
              <a:rPr lang="zh-TW" altLang="en-US" sz="40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就業和收入</a:t>
            </a:r>
            <a:endParaRPr lang="en-US" altLang="zh-TW" sz="4000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endParaRPr lang="zh-TW" altLang="en-US" sz="3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9DB83-3569-8E29-37CB-D0BCDC77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®Copyright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6237</TotalTime>
  <Words>798</Words>
  <Application>Microsoft Office PowerPoint</Application>
  <PresentationFormat>如螢幕大小 (4:3)</PresentationFormat>
  <Paragraphs>128</Paragraphs>
  <Slides>24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3" baseType="lpstr">
      <vt:lpstr>微軟正黑體</vt:lpstr>
      <vt:lpstr>DFKai-SB</vt:lpstr>
      <vt:lpstr>DFKai-SB</vt:lpstr>
      <vt:lpstr>Arial</vt:lpstr>
      <vt:lpstr>Calibri</vt:lpstr>
      <vt:lpstr>Tahoma</vt:lpstr>
      <vt:lpstr>Times New Roman</vt:lpstr>
      <vt:lpstr>Wingdings</vt:lpstr>
      <vt:lpstr>Office 佈景主題</vt:lpstr>
      <vt:lpstr>如何提升子女的上進心 及面對逆境的能力  家長講義</vt:lpstr>
      <vt:lpstr>講者簡介</vt:lpstr>
      <vt:lpstr>研究結論 Achievements  Paul Johnson and Yulia Kossykh 2008  Equality and Human Rights Commission of Britain 2008</vt:lpstr>
      <vt:lpstr>研究結論</vt:lpstr>
      <vt:lpstr>PowerPoint 簡報</vt:lpstr>
      <vt:lpstr>PowerPoint 簡報</vt:lpstr>
      <vt:lpstr>PowerPoint 簡報</vt:lpstr>
      <vt:lpstr>PowerPoint 簡報</vt:lpstr>
      <vt:lpstr>研究結論</vt:lpstr>
      <vt:lpstr>PowerPoint 簡報</vt:lpstr>
      <vt:lpstr>面對逆境 -不怕失敗 (I)</vt:lpstr>
      <vt:lpstr>面對逆境 -不怕失敗 (II)</vt:lpstr>
      <vt:lpstr>PowerPoint 簡報</vt:lpstr>
      <vt:lpstr>PowerPoint 簡報</vt:lpstr>
      <vt:lpstr>PowerPoint 簡報</vt:lpstr>
      <vt:lpstr>Still can't believe I did it </vt:lpstr>
      <vt:lpstr>上進心元素</vt:lpstr>
      <vt:lpstr>上進心---培育方式</vt:lpstr>
      <vt:lpstr>我的女兒麥明詩  一張白紙到 十優的培育經歷 </vt:lpstr>
      <vt:lpstr>怎樣培養刻苦耐勞的能力</vt:lpstr>
      <vt:lpstr>要留意的重點 (I)</vt:lpstr>
      <vt:lpstr>新書內容</vt:lpstr>
      <vt:lpstr>PowerPoint 簡報</vt:lpstr>
      <vt:lpstr>其他講座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Kam Wai Chung</cp:lastModifiedBy>
  <cp:revision>391</cp:revision>
  <cp:lastPrinted>2016-02-25T11:03:18Z</cp:lastPrinted>
  <dcterms:created xsi:type="dcterms:W3CDTF">2013-04-15T13:20:36Z</dcterms:created>
  <dcterms:modified xsi:type="dcterms:W3CDTF">2022-10-03T08:19:24Z</dcterms:modified>
</cp:coreProperties>
</file>